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56" r:id="rId2"/>
    <p:sldId id="268" r:id="rId3"/>
    <p:sldId id="282" r:id="rId4"/>
    <p:sldId id="260" r:id="rId5"/>
    <p:sldId id="270" r:id="rId6"/>
    <p:sldId id="261" r:id="rId7"/>
    <p:sldId id="266" r:id="rId8"/>
    <p:sldId id="267" r:id="rId9"/>
    <p:sldId id="283" r:id="rId10"/>
    <p:sldId id="275" r:id="rId11"/>
    <p:sldId id="278" r:id="rId12"/>
    <p:sldId id="271" r:id="rId13"/>
    <p:sldId id="273" r:id="rId14"/>
    <p:sldId id="284" r:id="rId15"/>
    <p:sldId id="272" r:id="rId16"/>
    <p:sldId id="265" r:id="rId17"/>
    <p:sldId id="257" r:id="rId18"/>
    <p:sldId id="258" r:id="rId19"/>
    <p:sldId id="259" r:id="rId20"/>
    <p:sldId id="280" r:id="rId21"/>
    <p:sldId id="281" r:id="rId22"/>
    <p:sldId id="27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EEF481-5618-47DC-9CB0-9D02350B72FA}" v="1" dt="2019-08-21T21:53:03.0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764" y="52"/>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 J. Van Rossum" userId="404f9719-ca56-48cf-af6b-ad32ef823be3" providerId="ADAL" clId="{AFEEF481-5618-47DC-9CB0-9D02350B72FA}"/>
    <pc:docChg chg="modSld">
      <pc:chgData name="William J. Van Rossum" userId="404f9719-ca56-48cf-af6b-ad32ef823be3" providerId="ADAL" clId="{AFEEF481-5618-47DC-9CB0-9D02350B72FA}" dt="2019-08-21T21:53:03.033" v="9"/>
      <pc:docMkLst>
        <pc:docMk/>
      </pc:docMkLst>
      <pc:sldChg chg="modSp">
        <pc:chgData name="William J. Van Rossum" userId="404f9719-ca56-48cf-af6b-ad32ef823be3" providerId="ADAL" clId="{AFEEF481-5618-47DC-9CB0-9D02350B72FA}" dt="2019-08-21T21:53:03.033" v="9"/>
        <pc:sldMkLst>
          <pc:docMk/>
          <pc:sldMk cId="2714343430" sldId="266"/>
        </pc:sldMkLst>
        <pc:graphicFrameChg chg="mod">
          <ac:chgData name="William J. Van Rossum" userId="404f9719-ca56-48cf-af6b-ad32ef823be3" providerId="ADAL" clId="{AFEEF481-5618-47DC-9CB0-9D02350B72FA}" dt="2019-08-21T21:53:03.033" v="9"/>
          <ac:graphicFrameMkLst>
            <pc:docMk/>
            <pc:sldMk cId="2714343430" sldId="266"/>
            <ac:graphicFrameMk id="4" creationId="{00000000-0000-0000-0000-000000000000}"/>
          </ac:graphicFrameMkLst>
        </pc:graphicFrameChg>
      </pc:sldChg>
      <pc:sldChg chg="modSp">
        <pc:chgData name="William J. Van Rossum" userId="404f9719-ca56-48cf-af6b-ad32ef823be3" providerId="ADAL" clId="{AFEEF481-5618-47DC-9CB0-9D02350B72FA}" dt="2019-08-21T20:53:02.614" v="8" actId="20577"/>
        <pc:sldMkLst>
          <pc:docMk/>
          <pc:sldMk cId="3304915799" sldId="273"/>
        </pc:sldMkLst>
        <pc:spChg chg="mod">
          <ac:chgData name="William J. Van Rossum" userId="404f9719-ca56-48cf-af6b-ad32ef823be3" providerId="ADAL" clId="{AFEEF481-5618-47DC-9CB0-9D02350B72FA}" dt="2019-08-21T20:53:02.614" v="8" actId="20577"/>
          <ac:spMkLst>
            <pc:docMk/>
            <pc:sldMk cId="3304915799" sldId="273"/>
            <ac:spMk id="3"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9BD38-DE14-4871-AA0A-461768BFFB10}" type="datetimeFigureOut">
              <a:rPr lang="en-US" smtClean="0"/>
              <a:t>8/21/2019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85486C-43AD-44D0-9F36-231D06F63A29}" type="slidenum">
              <a:rPr lang="en-US" smtClean="0"/>
              <a:t>‹#›</a:t>
            </a:fld>
            <a:endParaRPr lang="en-US"/>
          </a:p>
        </p:txBody>
      </p:sp>
    </p:spTree>
    <p:extLst>
      <p:ext uri="{BB962C8B-B14F-4D97-AF65-F5344CB8AC3E}">
        <p14:creationId xmlns:p14="http://schemas.microsoft.com/office/powerpoint/2010/main" val="4042740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85486C-43AD-44D0-9F36-231D06F63A29}" type="slidenum">
              <a:rPr lang="en-US" smtClean="0"/>
              <a:t>6</a:t>
            </a:fld>
            <a:endParaRPr lang="en-US"/>
          </a:p>
        </p:txBody>
      </p:sp>
    </p:spTree>
    <p:extLst>
      <p:ext uri="{BB962C8B-B14F-4D97-AF65-F5344CB8AC3E}">
        <p14:creationId xmlns:p14="http://schemas.microsoft.com/office/powerpoint/2010/main" val="3286053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85486C-43AD-44D0-9F36-231D06F63A29}" type="slidenum">
              <a:rPr lang="en-US" smtClean="0"/>
              <a:t>7</a:t>
            </a:fld>
            <a:endParaRPr lang="en-US"/>
          </a:p>
        </p:txBody>
      </p:sp>
    </p:spTree>
    <p:extLst>
      <p:ext uri="{BB962C8B-B14F-4D97-AF65-F5344CB8AC3E}">
        <p14:creationId xmlns:p14="http://schemas.microsoft.com/office/powerpoint/2010/main" val="176160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85486C-43AD-44D0-9F36-231D06F63A29}" type="slidenum">
              <a:rPr lang="en-US" smtClean="0"/>
              <a:t>8</a:t>
            </a:fld>
            <a:endParaRPr lang="en-US"/>
          </a:p>
        </p:txBody>
      </p:sp>
    </p:spTree>
    <p:extLst>
      <p:ext uri="{BB962C8B-B14F-4D97-AF65-F5344CB8AC3E}">
        <p14:creationId xmlns:p14="http://schemas.microsoft.com/office/powerpoint/2010/main" val="3947685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85486C-43AD-44D0-9F36-231D06F63A29}" type="slidenum">
              <a:rPr lang="en-US" smtClean="0"/>
              <a:t>9</a:t>
            </a:fld>
            <a:endParaRPr lang="en-US"/>
          </a:p>
        </p:txBody>
      </p:sp>
    </p:spTree>
    <p:extLst>
      <p:ext uri="{BB962C8B-B14F-4D97-AF65-F5344CB8AC3E}">
        <p14:creationId xmlns:p14="http://schemas.microsoft.com/office/powerpoint/2010/main" val="1223109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85486C-43AD-44D0-9F36-231D06F63A29}" type="slidenum">
              <a:rPr lang="en-US" smtClean="0"/>
              <a:t>10</a:t>
            </a:fld>
            <a:endParaRPr lang="en-US"/>
          </a:p>
        </p:txBody>
      </p:sp>
    </p:spTree>
    <p:extLst>
      <p:ext uri="{BB962C8B-B14F-4D97-AF65-F5344CB8AC3E}">
        <p14:creationId xmlns:p14="http://schemas.microsoft.com/office/powerpoint/2010/main" val="3384662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85486C-43AD-44D0-9F36-231D06F63A29}" type="slidenum">
              <a:rPr lang="en-US" smtClean="0"/>
              <a:t>11</a:t>
            </a:fld>
            <a:endParaRPr lang="en-US"/>
          </a:p>
        </p:txBody>
      </p:sp>
    </p:spTree>
    <p:extLst>
      <p:ext uri="{BB962C8B-B14F-4D97-AF65-F5344CB8AC3E}">
        <p14:creationId xmlns:p14="http://schemas.microsoft.com/office/powerpoint/2010/main" val="4012758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8/21/2019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lections.wi.gov/sites/electionsuat.wi.gov/files/publication/65/2019_calendar_of_election_events_pdf_pdf_20220.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revenue.wi.gov/DORReports/tvccal.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revenue.wi.gov/Pages/OnlineServices/slfiling.aspx"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October 29</a:t>
            </a:r>
            <a:r>
              <a:rPr lang="en-US" baseline="30000" dirty="0"/>
              <a:t>th</a:t>
            </a:r>
            <a:r>
              <a:rPr lang="en-US" dirty="0"/>
              <a:t> Referendum</a:t>
            </a:r>
          </a:p>
        </p:txBody>
      </p:sp>
      <p:sp>
        <p:nvSpPr>
          <p:cNvPr id="3" name="Subtitle 2"/>
          <p:cNvSpPr>
            <a:spLocks noGrp="1"/>
          </p:cNvSpPr>
          <p:nvPr>
            <p:ph type="subTitle" idx="1"/>
          </p:nvPr>
        </p:nvSpPr>
        <p:spPr/>
        <p:txBody>
          <a:bodyPr/>
          <a:lstStyle/>
          <a:p>
            <a:r>
              <a:rPr lang="en-US"/>
              <a:t>Clerk/Treasurer Position Informational </a:t>
            </a:r>
            <a:r>
              <a:rPr lang="en-US" dirty="0"/>
              <a:t>Meeting</a:t>
            </a:r>
          </a:p>
        </p:txBody>
      </p:sp>
    </p:spTree>
    <p:extLst>
      <p:ext uri="{BB962C8B-B14F-4D97-AF65-F5344CB8AC3E}">
        <p14:creationId xmlns:p14="http://schemas.microsoft.com/office/powerpoint/2010/main" val="1425466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4300" y="1298128"/>
            <a:ext cx="8915400" cy="5504213"/>
          </a:xfrm>
        </p:spPr>
        <p:txBody>
          <a:bodyPr>
            <a:normAutofit lnSpcReduction="10000"/>
          </a:bodyPr>
          <a:lstStyle/>
          <a:p>
            <a:pPr marL="0" indent="0">
              <a:buNone/>
            </a:pPr>
            <a:r>
              <a:rPr lang="en-US" sz="2400" b="1" dirty="0"/>
              <a:t>What’s an Ordinance?</a:t>
            </a:r>
          </a:p>
          <a:p>
            <a:r>
              <a:rPr lang="en-US" dirty="0"/>
              <a:t>A piece of legislation enacted by a municipal authority.</a:t>
            </a:r>
          </a:p>
          <a:p>
            <a:r>
              <a:rPr lang="en-US" dirty="0"/>
              <a:t>Local laws passed by municipal government (Council) that governs the City.</a:t>
            </a:r>
          </a:p>
          <a:p>
            <a:pPr marL="0" indent="0">
              <a:buNone/>
            </a:pPr>
            <a:br>
              <a:rPr lang="en-US" sz="2400" b="1" dirty="0"/>
            </a:br>
            <a:r>
              <a:rPr lang="en-US" sz="2400" b="1" dirty="0"/>
              <a:t>What is a Resolution?</a:t>
            </a:r>
          </a:p>
          <a:p>
            <a:r>
              <a:rPr lang="en-US" dirty="0"/>
              <a:t>A firm decision to do or not to do something</a:t>
            </a:r>
          </a:p>
          <a:p>
            <a:r>
              <a:rPr lang="en-US" dirty="0"/>
              <a:t>The official expression of the opinion or will of a legislative body. </a:t>
            </a:r>
          </a:p>
          <a:p>
            <a:endParaRPr lang="en-US" dirty="0"/>
          </a:p>
          <a:p>
            <a:pPr marL="0" indent="0">
              <a:buNone/>
            </a:pPr>
            <a:r>
              <a:rPr lang="en-US" sz="2400" b="1" dirty="0"/>
              <a:t>Why are both records important?</a:t>
            </a:r>
          </a:p>
          <a:p>
            <a:pPr marL="0" indent="0">
              <a:buNone/>
            </a:pPr>
            <a:r>
              <a:rPr lang="en-US" dirty="0"/>
              <a:t>Both serve a purpose in controlling and directing the City in a direction that is believed to be best for the community as a whole.</a:t>
            </a:r>
          </a:p>
          <a:p>
            <a:pPr marL="0" indent="0">
              <a:buNone/>
            </a:pPr>
            <a:endParaRPr lang="en-US" dirty="0"/>
          </a:p>
          <a:p>
            <a:pPr marL="0" indent="0">
              <a:buNone/>
            </a:pPr>
            <a:r>
              <a:rPr lang="en-US" dirty="0"/>
              <a:t>**Binders displayed for examples of past documents**</a:t>
            </a:r>
          </a:p>
          <a:p>
            <a:pPr marL="0" indent="0">
              <a:buNone/>
            </a:pPr>
            <a:endParaRPr lang="en-US" dirty="0"/>
          </a:p>
        </p:txBody>
      </p:sp>
      <p:sp>
        <p:nvSpPr>
          <p:cNvPr id="4" name="Title 1"/>
          <p:cNvSpPr txBox="1">
            <a:spLocks/>
          </p:cNvSpPr>
          <p:nvPr/>
        </p:nvSpPr>
        <p:spPr>
          <a:xfrm>
            <a:off x="2641958" y="530020"/>
            <a:ext cx="8911687" cy="86145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Ordinance and Resolutions</a:t>
            </a:r>
          </a:p>
        </p:txBody>
      </p:sp>
    </p:spTree>
    <p:extLst>
      <p:ext uri="{BB962C8B-B14F-4D97-AF65-F5344CB8AC3E}">
        <p14:creationId xmlns:p14="http://schemas.microsoft.com/office/powerpoint/2010/main" val="628948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Elections</a:t>
            </a:r>
          </a:p>
        </p:txBody>
      </p:sp>
      <p:sp>
        <p:nvSpPr>
          <p:cNvPr id="3" name="Content Placeholder 2"/>
          <p:cNvSpPr>
            <a:spLocks noGrp="1"/>
          </p:cNvSpPr>
          <p:nvPr>
            <p:ph idx="1"/>
          </p:nvPr>
        </p:nvSpPr>
        <p:spPr>
          <a:xfrm>
            <a:off x="2475506" y="1264555"/>
            <a:ext cx="8915400" cy="3777622"/>
          </a:xfrm>
        </p:spPr>
        <p:txBody>
          <a:bodyPr>
            <a:normAutofit/>
          </a:bodyPr>
          <a:lstStyle/>
          <a:p>
            <a:r>
              <a:rPr lang="en-US" dirty="0"/>
              <a:t>Responsibilities</a:t>
            </a:r>
          </a:p>
          <a:p>
            <a:pPr lvl="1"/>
            <a:r>
              <a:rPr lang="en-US" dirty="0"/>
              <a:t>Publications around elections.</a:t>
            </a:r>
          </a:p>
          <a:p>
            <a:pPr lvl="1"/>
            <a:r>
              <a:rPr lang="en-US" dirty="0"/>
              <a:t>Absentee ballots.</a:t>
            </a:r>
          </a:p>
          <a:p>
            <a:pPr lvl="1"/>
            <a:r>
              <a:rPr lang="en-US" dirty="0"/>
              <a:t>Hiring poll workers.</a:t>
            </a:r>
          </a:p>
          <a:p>
            <a:pPr lvl="1"/>
            <a:r>
              <a:rPr lang="en-US" dirty="0"/>
              <a:t>Election inspector report.</a:t>
            </a:r>
          </a:p>
          <a:p>
            <a:pPr lvl="1"/>
            <a:r>
              <a:rPr lang="en-US" dirty="0"/>
              <a:t>Declare and prepare polling locations.</a:t>
            </a:r>
          </a:p>
          <a:p>
            <a:pPr lvl="1"/>
            <a:r>
              <a:rPr lang="en-US" dirty="0"/>
              <a:t>Early voting.</a:t>
            </a:r>
          </a:p>
          <a:p>
            <a:pPr lvl="1"/>
            <a:r>
              <a:rPr lang="en-US" dirty="0"/>
              <a:t>Maintenance of the voting machines.</a:t>
            </a:r>
          </a:p>
          <a:p>
            <a:pPr lvl="1"/>
            <a:r>
              <a:rPr lang="en-US" dirty="0"/>
              <a:t>Submit polling results.</a:t>
            </a:r>
          </a:p>
          <a:p>
            <a:pPr lvl="1"/>
            <a:endParaRPr lang="en-US" dirty="0"/>
          </a:p>
          <a:p>
            <a:pPr marL="0" indent="0">
              <a:buNone/>
            </a:pPr>
            <a:endParaRPr lang="en-US" dirty="0"/>
          </a:p>
        </p:txBody>
      </p:sp>
      <p:sp>
        <p:nvSpPr>
          <p:cNvPr id="4" name="Rectangle 3"/>
          <p:cNvSpPr/>
          <p:nvPr/>
        </p:nvSpPr>
        <p:spPr>
          <a:xfrm>
            <a:off x="2372138" y="5569316"/>
            <a:ext cx="7980459" cy="646331"/>
          </a:xfrm>
          <a:prstGeom prst="rect">
            <a:avLst/>
          </a:prstGeom>
        </p:spPr>
        <p:txBody>
          <a:bodyPr wrap="square">
            <a:spAutoFit/>
          </a:bodyPr>
          <a:lstStyle/>
          <a:p>
            <a:r>
              <a:rPr lang="en-US" dirty="0">
                <a:hlinkClick r:id="rId3"/>
              </a:rPr>
              <a:t>https://elections.wi.gov/sites/electionsuat.wi.gov/files/publication/65/2019_calendar_of_election_events_pdf_pdf_20220.pdf</a:t>
            </a:r>
            <a:endParaRPr lang="en-US" dirty="0"/>
          </a:p>
        </p:txBody>
      </p:sp>
    </p:spTree>
    <p:extLst>
      <p:ext uri="{BB962C8B-B14F-4D97-AF65-F5344CB8AC3E}">
        <p14:creationId xmlns:p14="http://schemas.microsoft.com/office/powerpoint/2010/main" val="732768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2588" y="611744"/>
            <a:ext cx="7831235" cy="693354"/>
          </a:xfrm>
        </p:spPr>
        <p:txBody>
          <a:bodyPr/>
          <a:lstStyle/>
          <a:p>
            <a:r>
              <a:rPr lang="en-US" dirty="0"/>
              <a:t>Seize the Aligning STARS</a:t>
            </a:r>
          </a:p>
        </p:txBody>
      </p:sp>
      <p:sp>
        <p:nvSpPr>
          <p:cNvPr id="3" name="Content Placeholder 2"/>
          <p:cNvSpPr>
            <a:spLocks noGrp="1"/>
          </p:cNvSpPr>
          <p:nvPr>
            <p:ph idx="1"/>
          </p:nvPr>
        </p:nvSpPr>
        <p:spPr>
          <a:xfrm>
            <a:off x="2541504" y="1676400"/>
            <a:ext cx="8915400" cy="3777622"/>
          </a:xfrm>
        </p:spPr>
        <p:txBody>
          <a:bodyPr>
            <a:normAutofit fontScale="92500" lnSpcReduction="20000"/>
          </a:bodyPr>
          <a:lstStyle/>
          <a:p>
            <a:pPr marL="0" indent="0">
              <a:buNone/>
            </a:pPr>
            <a:r>
              <a:rPr lang="en-US" u="sng" dirty="0"/>
              <a:t>The Three “C’s”</a:t>
            </a:r>
          </a:p>
          <a:p>
            <a:r>
              <a:rPr lang="en-US" dirty="0"/>
              <a:t>Continuity</a:t>
            </a:r>
          </a:p>
          <a:p>
            <a:r>
              <a:rPr lang="en-US" dirty="0"/>
              <a:t>Collaboration</a:t>
            </a:r>
          </a:p>
          <a:p>
            <a:r>
              <a:rPr lang="en-US" dirty="0"/>
              <a:t>Consistency </a:t>
            </a:r>
          </a:p>
          <a:p>
            <a:pPr marL="0" indent="0">
              <a:buNone/>
            </a:pPr>
            <a:endParaRPr lang="en-US" dirty="0"/>
          </a:p>
          <a:p>
            <a:pPr marL="0" indent="0">
              <a:buNone/>
            </a:pPr>
            <a:r>
              <a:rPr lang="en-US" u="sng" dirty="0"/>
              <a:t>With the C’s, the </a:t>
            </a:r>
            <a:r>
              <a:rPr lang="en-US" b="1" u="sng" dirty="0"/>
              <a:t>STARS</a:t>
            </a:r>
            <a:r>
              <a:rPr lang="en-US" u="sng" dirty="0"/>
              <a:t> align</a:t>
            </a:r>
          </a:p>
          <a:p>
            <a:r>
              <a:rPr lang="en-US" b="1" u="sng" dirty="0"/>
              <a:t>S</a:t>
            </a:r>
            <a:r>
              <a:rPr lang="en-US" dirty="0"/>
              <a:t>tability</a:t>
            </a:r>
          </a:p>
          <a:p>
            <a:r>
              <a:rPr lang="en-US" b="1" u="sng" dirty="0"/>
              <a:t>T</a:t>
            </a:r>
            <a:r>
              <a:rPr lang="en-US" dirty="0"/>
              <a:t>eam/Trust</a:t>
            </a:r>
          </a:p>
          <a:p>
            <a:r>
              <a:rPr lang="en-US" b="1" u="sng" dirty="0"/>
              <a:t>A</a:t>
            </a:r>
            <a:r>
              <a:rPr lang="en-US" dirty="0"/>
              <a:t>ccountability</a:t>
            </a:r>
          </a:p>
          <a:p>
            <a:r>
              <a:rPr lang="en-US" b="1" u="sng" dirty="0"/>
              <a:t>R</a:t>
            </a:r>
            <a:r>
              <a:rPr lang="en-US" dirty="0"/>
              <a:t>eliability</a:t>
            </a:r>
          </a:p>
          <a:p>
            <a:r>
              <a:rPr lang="en-US" b="1" u="sng" dirty="0"/>
              <a:t>S</a:t>
            </a:r>
            <a:r>
              <a:rPr lang="en-US" dirty="0"/>
              <a:t>uccess</a:t>
            </a:r>
          </a:p>
          <a:p>
            <a:pPr marL="0" indent="0">
              <a:buNone/>
            </a:pPr>
            <a:endParaRPr lang="en-US" dirty="0"/>
          </a:p>
        </p:txBody>
      </p:sp>
      <p:pic>
        <p:nvPicPr>
          <p:cNvPr id="4"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2375" y="1780595"/>
            <a:ext cx="4814529" cy="4371593"/>
          </a:xfrm>
          <a:prstGeom prst="rect">
            <a:avLst/>
          </a:prstGeom>
        </p:spPr>
      </p:pic>
    </p:spTree>
    <p:extLst>
      <p:ext uri="{BB962C8B-B14F-4D97-AF65-F5344CB8AC3E}">
        <p14:creationId xmlns:p14="http://schemas.microsoft.com/office/powerpoint/2010/main" val="3030241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your reasons for voting for the Clerk/Treasurer?</a:t>
            </a:r>
          </a:p>
        </p:txBody>
      </p:sp>
      <p:sp>
        <p:nvSpPr>
          <p:cNvPr id="3" name="Content Placeholder 2"/>
          <p:cNvSpPr>
            <a:spLocks noGrp="1"/>
          </p:cNvSpPr>
          <p:nvPr>
            <p:ph idx="1"/>
          </p:nvPr>
        </p:nvSpPr>
        <p:spPr>
          <a:xfrm>
            <a:off x="2676676" y="2013537"/>
            <a:ext cx="8915400" cy="3777622"/>
          </a:xfrm>
        </p:spPr>
        <p:txBody>
          <a:bodyPr>
            <a:normAutofit/>
          </a:bodyPr>
          <a:lstStyle/>
          <a:p>
            <a:pPr marL="0" indent="0">
              <a:buNone/>
            </a:pPr>
            <a:r>
              <a:rPr lang="en-US" dirty="0"/>
              <a:t>Think back to April 3, 2018, when you came out to vote.</a:t>
            </a:r>
          </a:p>
          <a:p>
            <a:pPr marL="0" indent="0">
              <a:buNone/>
            </a:pPr>
            <a:endParaRPr lang="en-US" dirty="0"/>
          </a:p>
          <a:p>
            <a:r>
              <a:rPr lang="en-US" dirty="0"/>
              <a:t>Did you checked the box because:</a:t>
            </a:r>
          </a:p>
          <a:p>
            <a:pPr lvl="1"/>
            <a:r>
              <a:rPr lang="en-US" dirty="0"/>
              <a:t>I know the name(s) on the ballot</a:t>
            </a:r>
          </a:p>
          <a:p>
            <a:pPr lvl="1"/>
            <a:r>
              <a:rPr lang="en-US" dirty="0"/>
              <a:t>Thought they were qualified to do all duties. (How do you know?)</a:t>
            </a:r>
          </a:p>
          <a:p>
            <a:pPr lvl="1"/>
            <a:r>
              <a:rPr lang="en-US" dirty="0"/>
              <a:t>The person is/was nice to me?</a:t>
            </a:r>
          </a:p>
          <a:p>
            <a:pPr lvl="1"/>
            <a:r>
              <a:rPr lang="en-US" dirty="0"/>
              <a:t>They know my friend, sister, mom, (</a:t>
            </a:r>
            <a:r>
              <a:rPr lang="en-US" sz="1200" b="1" dirty="0"/>
              <a:t>insert anything here</a:t>
            </a:r>
            <a:r>
              <a:rPr lang="en-US" dirty="0"/>
              <a:t>)</a:t>
            </a:r>
          </a:p>
          <a:p>
            <a:pPr lvl="1"/>
            <a:endParaRPr lang="en-US" dirty="0"/>
          </a:p>
          <a:p>
            <a:pPr lvl="1"/>
            <a:endParaRPr lang="en-US" dirty="0"/>
          </a:p>
          <a:p>
            <a:pPr marL="457200" lvl="1" indent="0">
              <a:buNone/>
            </a:pPr>
            <a:endParaRPr lang="en-US" dirty="0"/>
          </a:p>
        </p:txBody>
      </p:sp>
      <p:sp>
        <p:nvSpPr>
          <p:cNvPr id="4" name="Rectangle 3"/>
          <p:cNvSpPr/>
          <p:nvPr/>
        </p:nvSpPr>
        <p:spPr>
          <a:xfrm>
            <a:off x="3981509" y="1812969"/>
            <a:ext cx="248786" cy="369332"/>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3304915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Did you feel informed before voting?</a:t>
            </a:r>
            <a:br>
              <a:rPr lang="en-US" dirty="0"/>
            </a:br>
            <a:r>
              <a:rPr lang="en-US" sz="2400" dirty="0"/>
              <a:t>(Again, think back to April 2018)</a:t>
            </a:r>
          </a:p>
        </p:txBody>
      </p:sp>
      <p:sp>
        <p:nvSpPr>
          <p:cNvPr id="3" name="Content Placeholder 2"/>
          <p:cNvSpPr>
            <a:spLocks noGrp="1"/>
          </p:cNvSpPr>
          <p:nvPr>
            <p:ph idx="1"/>
          </p:nvPr>
        </p:nvSpPr>
        <p:spPr>
          <a:xfrm>
            <a:off x="2592925" y="1905000"/>
            <a:ext cx="8915400" cy="3777622"/>
          </a:xfrm>
        </p:spPr>
        <p:txBody>
          <a:bodyPr>
            <a:normAutofit lnSpcReduction="10000"/>
          </a:bodyPr>
          <a:lstStyle/>
          <a:p>
            <a:r>
              <a:rPr lang="en-US" dirty="0"/>
              <a:t>Did you consider the below points before voting for Clerk/Treasurer?</a:t>
            </a:r>
          </a:p>
          <a:p>
            <a:pPr lvl="1"/>
            <a:r>
              <a:rPr lang="en-US" dirty="0"/>
              <a:t>What does the Clerk/Treasurer position do?</a:t>
            </a:r>
          </a:p>
          <a:p>
            <a:pPr lvl="1"/>
            <a:r>
              <a:rPr lang="en-US" dirty="0"/>
              <a:t>Do they have experience to manage the City’s records and cash appropriately?</a:t>
            </a:r>
          </a:p>
          <a:p>
            <a:pPr lvl="1"/>
            <a:r>
              <a:rPr lang="en-US" dirty="0"/>
              <a:t>Do they have past experience with cash handling and management?</a:t>
            </a:r>
          </a:p>
          <a:p>
            <a:pPr lvl="1"/>
            <a:r>
              <a:rPr lang="en-US" dirty="0"/>
              <a:t>Will they run again next year to reinvest their experience into the City?</a:t>
            </a:r>
          </a:p>
          <a:p>
            <a:pPr lvl="1"/>
            <a:r>
              <a:rPr lang="en-US" dirty="0"/>
              <a:t>What effort goes into campaigning? If rerunning, is campaigning taking away from the responsibilities at the City?</a:t>
            </a:r>
          </a:p>
          <a:p>
            <a:pPr lvl="1"/>
            <a:r>
              <a:rPr lang="en-US" dirty="0"/>
              <a:t>If someone is rerunning, did they do a good job the previous term?</a:t>
            </a:r>
          </a:p>
          <a:p>
            <a:pPr lvl="1"/>
            <a:endParaRPr lang="en-US" dirty="0"/>
          </a:p>
          <a:p>
            <a:r>
              <a:rPr lang="en-US" dirty="0"/>
              <a:t>Before voting, how do you get to know the candidates to determine if they are qualified to do the job?</a:t>
            </a:r>
          </a:p>
          <a:p>
            <a:endParaRPr lang="en-US" dirty="0"/>
          </a:p>
        </p:txBody>
      </p:sp>
    </p:spTree>
    <p:extLst>
      <p:ext uri="{BB962C8B-B14F-4D97-AF65-F5344CB8AC3E}">
        <p14:creationId xmlns:p14="http://schemas.microsoft.com/office/powerpoint/2010/main" val="3895262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95807"/>
          </a:xfrm>
        </p:spPr>
        <p:txBody>
          <a:bodyPr/>
          <a:lstStyle/>
          <a:p>
            <a:r>
              <a:rPr lang="en-US" dirty="0"/>
              <a:t>Why a Referendum?</a:t>
            </a:r>
          </a:p>
        </p:txBody>
      </p:sp>
      <p:sp>
        <p:nvSpPr>
          <p:cNvPr id="3" name="Content Placeholder 2"/>
          <p:cNvSpPr>
            <a:spLocks noGrp="1"/>
          </p:cNvSpPr>
          <p:nvPr>
            <p:ph idx="1"/>
          </p:nvPr>
        </p:nvSpPr>
        <p:spPr>
          <a:xfrm>
            <a:off x="2382478" y="1632667"/>
            <a:ext cx="8915400" cy="5017515"/>
          </a:xfrm>
        </p:spPr>
        <p:txBody>
          <a:bodyPr>
            <a:normAutofit lnSpcReduction="10000"/>
          </a:bodyPr>
          <a:lstStyle/>
          <a:p>
            <a:r>
              <a:rPr lang="en-US" dirty="0"/>
              <a:t>The Special Committee, along with staff, feel the positon duties are too much for one person to do each one well.</a:t>
            </a:r>
          </a:p>
          <a:p>
            <a:pPr marL="0" indent="0">
              <a:buNone/>
            </a:pPr>
            <a:endParaRPr lang="en-US" sz="600" dirty="0"/>
          </a:p>
          <a:p>
            <a:r>
              <a:rPr lang="en-US" dirty="0"/>
              <a:t>The fast-paced environment of a Clerk/Treasurer makes it difficult to learn on the fly. </a:t>
            </a:r>
          </a:p>
          <a:p>
            <a:pPr marL="0" indent="0">
              <a:buNone/>
            </a:pPr>
            <a:endParaRPr lang="en-US" sz="600" dirty="0"/>
          </a:p>
          <a:p>
            <a:r>
              <a:rPr lang="en-US" dirty="0"/>
              <a:t>Many times Clerk duties fall parallel with Treasurer duties, making it difficult to give each duty the necessary attention.  </a:t>
            </a:r>
          </a:p>
          <a:p>
            <a:pPr marL="0" indent="0">
              <a:buNone/>
            </a:pPr>
            <a:endParaRPr lang="en-US" sz="500" dirty="0"/>
          </a:p>
          <a:p>
            <a:r>
              <a:rPr lang="en-US" dirty="0"/>
              <a:t>Over the years, the WI Department of Revenue and Counties have increased reporting requirements for the position adding to the complexity.</a:t>
            </a:r>
          </a:p>
          <a:p>
            <a:pPr marL="0" indent="0">
              <a:buNone/>
            </a:pPr>
            <a:endParaRPr lang="en-US" sz="500" dirty="0"/>
          </a:p>
          <a:p>
            <a:r>
              <a:rPr lang="en-US" dirty="0"/>
              <a:t>Any turnover will burden the current staff on picking up anything missed or unknown</a:t>
            </a:r>
          </a:p>
          <a:p>
            <a:pPr marL="0" indent="0">
              <a:buNone/>
            </a:pPr>
            <a:endParaRPr lang="en-US" sz="500" dirty="0"/>
          </a:p>
          <a:p>
            <a:r>
              <a:rPr lang="en-US" dirty="0"/>
              <a:t>The performance of the person in the role can be evaluated on an ongoing basis</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244300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7726" y="166910"/>
            <a:ext cx="9519316" cy="1280890"/>
          </a:xfrm>
        </p:spPr>
        <p:txBody>
          <a:bodyPr/>
          <a:lstStyle/>
          <a:p>
            <a:r>
              <a:rPr lang="en-US" dirty="0"/>
              <a:t>Why can’t the Council just change it?</a:t>
            </a:r>
          </a:p>
        </p:txBody>
      </p:sp>
      <p:pic>
        <p:nvPicPr>
          <p:cNvPr id="5" name="Picture 4"/>
          <p:cNvPicPr>
            <a:picLocks noChangeAspect="1"/>
          </p:cNvPicPr>
          <p:nvPr/>
        </p:nvPicPr>
        <p:blipFill>
          <a:blip r:embed="rId2"/>
          <a:stretch>
            <a:fillRect/>
          </a:stretch>
        </p:blipFill>
        <p:spPr>
          <a:xfrm>
            <a:off x="1880484" y="807355"/>
            <a:ext cx="8121535" cy="6001789"/>
          </a:xfrm>
          <a:prstGeom prst="rect">
            <a:avLst/>
          </a:prstGeom>
        </p:spPr>
      </p:pic>
    </p:spTree>
    <p:extLst>
      <p:ext uri="{BB962C8B-B14F-4D97-AF65-F5344CB8AC3E}">
        <p14:creationId xmlns:p14="http://schemas.microsoft.com/office/powerpoint/2010/main" val="26191270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Referendum Question?</a:t>
            </a:r>
          </a:p>
        </p:txBody>
      </p:sp>
      <p:sp>
        <p:nvSpPr>
          <p:cNvPr id="3" name="Content Placeholder 2"/>
          <p:cNvSpPr>
            <a:spLocks noGrp="1"/>
          </p:cNvSpPr>
          <p:nvPr>
            <p:ph idx="1"/>
          </p:nvPr>
        </p:nvSpPr>
        <p:spPr>
          <a:xfrm>
            <a:off x="2414284" y="3079805"/>
            <a:ext cx="8915400" cy="975360"/>
          </a:xfrm>
        </p:spPr>
        <p:txBody>
          <a:bodyPr/>
          <a:lstStyle/>
          <a:p>
            <a:r>
              <a:rPr lang="en-US" b="1" i="1" dirty="0"/>
              <a:t>Shall the City of Kaukauna, Outagamie County, Wisconsin change the Clerk/Treasurer position from elected to appointed? </a:t>
            </a:r>
            <a:endParaRPr lang="en-US" dirty="0"/>
          </a:p>
        </p:txBody>
      </p:sp>
    </p:spTree>
    <p:extLst>
      <p:ext uri="{BB962C8B-B14F-4D97-AF65-F5344CB8AC3E}">
        <p14:creationId xmlns:p14="http://schemas.microsoft.com/office/powerpoint/2010/main" val="2583292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will a “No” vote do?</a:t>
            </a:r>
          </a:p>
        </p:txBody>
      </p:sp>
      <p:sp>
        <p:nvSpPr>
          <p:cNvPr id="3" name="Content Placeholder 2"/>
          <p:cNvSpPr>
            <a:spLocks noGrp="1"/>
          </p:cNvSpPr>
          <p:nvPr>
            <p:ph idx="1"/>
          </p:nvPr>
        </p:nvSpPr>
        <p:spPr>
          <a:xfrm>
            <a:off x="2326819" y="1462377"/>
            <a:ext cx="8915400" cy="442623"/>
          </a:xfrm>
        </p:spPr>
        <p:txBody>
          <a:bodyPr>
            <a:normAutofit fontScale="92500"/>
          </a:bodyPr>
          <a:lstStyle/>
          <a:p>
            <a:r>
              <a:rPr lang="en-US" dirty="0"/>
              <a:t>A “No” vote will keep the position as it is today, elected per the City Charter.</a:t>
            </a:r>
          </a:p>
        </p:txBody>
      </p:sp>
      <p:sp>
        <p:nvSpPr>
          <p:cNvPr id="4" name="Content Placeholder 2"/>
          <p:cNvSpPr txBox="1">
            <a:spLocks/>
          </p:cNvSpPr>
          <p:nvPr/>
        </p:nvSpPr>
        <p:spPr>
          <a:xfrm>
            <a:off x="2326819" y="2218481"/>
            <a:ext cx="8915400" cy="37776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b="1" u="sng" dirty="0"/>
              <a:t>Points of Leaving Elected</a:t>
            </a:r>
            <a:br>
              <a:rPr lang="en-US" dirty="0"/>
            </a:br>
            <a:endParaRPr lang="en-US" dirty="0"/>
          </a:p>
          <a:p>
            <a:r>
              <a:rPr lang="en-US" dirty="0"/>
              <a:t>Gives the voters the choice of who they want to fill the position.</a:t>
            </a:r>
          </a:p>
          <a:p>
            <a:r>
              <a:rPr lang="en-US" dirty="0"/>
              <a:t>Risk only having one choice (not including write-in).</a:t>
            </a:r>
          </a:p>
          <a:p>
            <a:r>
              <a:rPr lang="en-US" dirty="0"/>
              <a:t>Allows anyone without the necessary experience or education to run for position .</a:t>
            </a:r>
          </a:p>
          <a:p>
            <a:r>
              <a:rPr lang="en-US" dirty="0"/>
              <a:t>Would require the person filling the role to live within the City.</a:t>
            </a:r>
          </a:p>
          <a:p>
            <a:pPr marL="0" indent="0">
              <a:buFont typeface="Wingdings 3" charset="2"/>
              <a:buNone/>
            </a:pPr>
            <a:endParaRPr lang="en-US" dirty="0"/>
          </a:p>
        </p:txBody>
      </p:sp>
    </p:spTree>
    <p:extLst>
      <p:ext uri="{BB962C8B-B14F-4D97-AF65-F5344CB8AC3E}">
        <p14:creationId xmlns:p14="http://schemas.microsoft.com/office/powerpoint/2010/main" val="3632384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will a “Yes” vote do?</a:t>
            </a:r>
          </a:p>
        </p:txBody>
      </p:sp>
      <p:sp>
        <p:nvSpPr>
          <p:cNvPr id="3" name="Content Placeholder 2"/>
          <p:cNvSpPr>
            <a:spLocks noGrp="1"/>
          </p:cNvSpPr>
          <p:nvPr>
            <p:ph idx="1"/>
          </p:nvPr>
        </p:nvSpPr>
        <p:spPr>
          <a:xfrm>
            <a:off x="2414284" y="1410032"/>
            <a:ext cx="8915400" cy="494968"/>
          </a:xfrm>
        </p:spPr>
        <p:txBody>
          <a:bodyPr/>
          <a:lstStyle/>
          <a:p>
            <a:r>
              <a:rPr lang="en-US" dirty="0"/>
              <a:t>It will make the position appointed, which will be hired rather than voted.</a:t>
            </a:r>
          </a:p>
        </p:txBody>
      </p:sp>
      <p:sp>
        <p:nvSpPr>
          <p:cNvPr id="4" name="Content Placeholder 2"/>
          <p:cNvSpPr txBox="1">
            <a:spLocks/>
          </p:cNvSpPr>
          <p:nvPr/>
        </p:nvSpPr>
        <p:spPr>
          <a:xfrm>
            <a:off x="2414284" y="2077940"/>
            <a:ext cx="8915400" cy="3777622"/>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b="1" u="sng" dirty="0"/>
              <a:t>Points of Changing to Appointed</a:t>
            </a:r>
            <a:endParaRPr lang="en-US" u="sng" dirty="0"/>
          </a:p>
          <a:p>
            <a:r>
              <a:rPr lang="en-US" dirty="0"/>
              <a:t>Making an appointed position would allow the candidates to be screened and interviewed to ensure they meet the criteria deemed necessary to perform at a high level in the position. </a:t>
            </a:r>
          </a:p>
          <a:p>
            <a:pPr marL="0" indent="0">
              <a:buNone/>
            </a:pPr>
            <a:endParaRPr lang="en-US" dirty="0"/>
          </a:p>
          <a:p>
            <a:r>
              <a:rPr lang="en-US" dirty="0"/>
              <a:t>Being appointed will make the position accountable to the Mayor and Council who closely monitor the day-to-day activities.</a:t>
            </a:r>
          </a:p>
          <a:p>
            <a:pPr marL="0" indent="0">
              <a:buFont typeface="Wingdings 3" charset="2"/>
              <a:buNone/>
            </a:pPr>
            <a:endParaRPr lang="en-US" dirty="0"/>
          </a:p>
          <a:p>
            <a:r>
              <a:rPr lang="en-US" dirty="0"/>
              <a:t>Being appointed would provide stability in the position year to year and reduces the risk of turnover every two years in this critical role.</a:t>
            </a:r>
          </a:p>
          <a:p>
            <a:pPr marL="0" indent="0">
              <a:buNone/>
            </a:pPr>
            <a:endParaRPr lang="en-US" dirty="0"/>
          </a:p>
          <a:p>
            <a:r>
              <a:rPr lang="en-US" dirty="0"/>
              <a:t>An appointed position would be considered an administrative role, aligning more with the duties.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36046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Clerk/Treasurer Position History</a:t>
            </a:r>
          </a:p>
        </p:txBody>
      </p:sp>
      <p:sp>
        <p:nvSpPr>
          <p:cNvPr id="3" name="Content Placeholder 2"/>
          <p:cNvSpPr>
            <a:spLocks noGrp="1"/>
          </p:cNvSpPr>
          <p:nvPr>
            <p:ph idx="1"/>
          </p:nvPr>
        </p:nvSpPr>
        <p:spPr>
          <a:xfrm>
            <a:off x="2439582" y="1510145"/>
            <a:ext cx="8915400" cy="3777622"/>
          </a:xfrm>
        </p:spPr>
        <p:txBody>
          <a:bodyPr>
            <a:normAutofit lnSpcReduction="10000"/>
          </a:bodyPr>
          <a:lstStyle/>
          <a:p>
            <a:r>
              <a:rPr lang="en-US" dirty="0"/>
              <a:t>The City of Kaukauna has had an elected Clerk/Treasurer position since 1988.  </a:t>
            </a:r>
          </a:p>
          <a:p>
            <a:pPr marL="0" indent="0">
              <a:buNone/>
            </a:pPr>
            <a:endParaRPr lang="en-US" dirty="0"/>
          </a:p>
          <a:p>
            <a:r>
              <a:rPr lang="en-US" dirty="0"/>
              <a:t>It is now one of the last municipalities of this size in the State to have this position elected. </a:t>
            </a:r>
          </a:p>
          <a:p>
            <a:pPr marL="0" indent="0">
              <a:buNone/>
            </a:pPr>
            <a:endParaRPr lang="en-US" dirty="0"/>
          </a:p>
          <a:p>
            <a:r>
              <a:rPr lang="en-US" dirty="0"/>
              <a:t>Other communities have moved to an appointed split position because of the ever-changing requirements and responsibility of the role.</a:t>
            </a:r>
          </a:p>
          <a:p>
            <a:endParaRPr lang="en-US" dirty="0"/>
          </a:p>
          <a:p>
            <a:r>
              <a:rPr lang="en-US" dirty="0"/>
              <a:t>Clerk and Treasurer duties are more </a:t>
            </a:r>
            <a:r>
              <a:rPr lang="en-US" u="sng" dirty="0"/>
              <a:t>administrative duties </a:t>
            </a:r>
            <a:r>
              <a:rPr lang="en-US" dirty="0"/>
              <a:t>within the City rather than a policy maker.</a:t>
            </a:r>
          </a:p>
        </p:txBody>
      </p:sp>
    </p:spTree>
    <p:extLst>
      <p:ext uri="{BB962C8B-B14F-4D97-AF65-F5344CB8AC3E}">
        <p14:creationId xmlns:p14="http://schemas.microsoft.com/office/powerpoint/2010/main" val="2471671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Referendum Polling Location</a:t>
            </a:r>
            <a:br>
              <a:rPr lang="en-US" dirty="0"/>
            </a:br>
            <a:endParaRPr lang="en-US" dirty="0"/>
          </a:p>
        </p:txBody>
      </p:sp>
      <p:sp>
        <p:nvSpPr>
          <p:cNvPr id="3" name="Content Placeholder 2"/>
          <p:cNvSpPr>
            <a:spLocks noGrp="1"/>
          </p:cNvSpPr>
          <p:nvPr>
            <p:ph idx="1"/>
          </p:nvPr>
        </p:nvSpPr>
        <p:spPr>
          <a:xfrm>
            <a:off x="3890698" y="2358224"/>
            <a:ext cx="4821040" cy="3777622"/>
          </a:xfrm>
        </p:spPr>
        <p:txBody>
          <a:bodyPr/>
          <a:lstStyle/>
          <a:p>
            <a:endParaRPr lang="en-US" dirty="0"/>
          </a:p>
          <a:p>
            <a:pPr marL="0" indent="0">
              <a:buNone/>
            </a:pPr>
            <a:r>
              <a:rPr lang="en-US" sz="2400" dirty="0"/>
              <a:t>	Council Chambers</a:t>
            </a:r>
          </a:p>
          <a:p>
            <a:pPr marL="0" indent="0">
              <a:buNone/>
            </a:pPr>
            <a:r>
              <a:rPr lang="en-US" dirty="0"/>
              <a:t>	Municipal Service Building </a:t>
            </a:r>
          </a:p>
          <a:p>
            <a:pPr marL="457200" lvl="1" indent="0">
              <a:buNone/>
            </a:pPr>
            <a:r>
              <a:rPr lang="en-US" dirty="0"/>
              <a:t>144 W. Second Street</a:t>
            </a:r>
          </a:p>
          <a:p>
            <a:pPr marL="457200" lvl="1" indent="0">
              <a:buNone/>
            </a:pPr>
            <a:r>
              <a:rPr lang="en-US" dirty="0"/>
              <a:t>Kaukauna, WI 54130</a:t>
            </a:r>
            <a:br>
              <a:rPr lang="en-US" dirty="0"/>
            </a:br>
            <a:endParaRPr lang="en-US" dirty="0"/>
          </a:p>
          <a:p>
            <a:pPr marL="457200" lvl="1" indent="0">
              <a:buNone/>
            </a:pPr>
            <a:r>
              <a:rPr lang="en-US" dirty="0"/>
              <a:t>Polls open 7 a.m.-8 p.m.</a:t>
            </a:r>
          </a:p>
        </p:txBody>
      </p:sp>
      <p:sp>
        <p:nvSpPr>
          <p:cNvPr id="4" name="TextBox 3"/>
          <p:cNvSpPr txBox="1"/>
          <p:nvPr/>
        </p:nvSpPr>
        <p:spPr>
          <a:xfrm>
            <a:off x="4488049" y="1510748"/>
            <a:ext cx="5398936" cy="523220"/>
          </a:xfrm>
          <a:prstGeom prst="rect">
            <a:avLst/>
          </a:prstGeom>
          <a:noFill/>
        </p:spPr>
        <p:txBody>
          <a:bodyPr wrap="square" rtlCol="0">
            <a:spAutoFit/>
          </a:bodyPr>
          <a:lstStyle/>
          <a:p>
            <a:r>
              <a:rPr lang="en-US" sz="2800" dirty="0"/>
              <a:t>October 29, 2019</a:t>
            </a:r>
          </a:p>
        </p:txBody>
      </p:sp>
    </p:spTree>
    <p:extLst>
      <p:ext uri="{BB962C8B-B14F-4D97-AF65-F5344CB8AC3E}">
        <p14:creationId xmlns:p14="http://schemas.microsoft.com/office/powerpoint/2010/main" val="3558509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MyVote.wi.gov</a:t>
            </a:r>
          </a:p>
        </p:txBody>
      </p:sp>
      <p:sp>
        <p:nvSpPr>
          <p:cNvPr id="3" name="Content Placeholder 2"/>
          <p:cNvSpPr>
            <a:spLocks noGrp="1"/>
          </p:cNvSpPr>
          <p:nvPr>
            <p:ph idx="1"/>
          </p:nvPr>
        </p:nvSpPr>
        <p:spPr>
          <a:xfrm>
            <a:off x="2390429" y="1441837"/>
            <a:ext cx="8915400" cy="3777622"/>
          </a:xfrm>
        </p:spPr>
        <p:txBody>
          <a:bodyPr/>
          <a:lstStyle/>
          <a:p>
            <a:pPr marL="0" indent="0">
              <a:buNone/>
            </a:pPr>
            <a:r>
              <a:rPr lang="en-US" b="1" u="sng" dirty="0"/>
              <a:t>Visit the above site to do the following:</a:t>
            </a:r>
          </a:p>
          <a:p>
            <a:r>
              <a:rPr lang="en-US" dirty="0"/>
              <a:t>Register to vote.</a:t>
            </a:r>
          </a:p>
          <a:p>
            <a:r>
              <a:rPr lang="en-US" dirty="0"/>
              <a:t>Update your name and address.</a:t>
            </a:r>
          </a:p>
          <a:p>
            <a:r>
              <a:rPr lang="en-US" dirty="0"/>
              <a:t>Your voting status and history.</a:t>
            </a:r>
          </a:p>
          <a:p>
            <a:r>
              <a:rPr lang="en-US" dirty="0"/>
              <a:t>Request an Absentee Ballot.</a:t>
            </a:r>
          </a:p>
          <a:p>
            <a:r>
              <a:rPr lang="en-US" dirty="0"/>
              <a:t>Find your polling location.</a:t>
            </a:r>
          </a:p>
          <a:p>
            <a:r>
              <a:rPr lang="en-US" dirty="0"/>
              <a:t>What is on my ballot?</a:t>
            </a:r>
          </a:p>
        </p:txBody>
      </p:sp>
    </p:spTree>
    <p:extLst>
      <p:ext uri="{BB962C8B-B14F-4D97-AF65-F5344CB8AC3E}">
        <p14:creationId xmlns:p14="http://schemas.microsoft.com/office/powerpoint/2010/main" val="36698590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Q&amp;A Session on the Position</a:t>
            </a:r>
          </a:p>
        </p:txBody>
      </p:sp>
      <p:sp>
        <p:nvSpPr>
          <p:cNvPr id="3" name="Content Placeholder 2"/>
          <p:cNvSpPr>
            <a:spLocks noGrp="1"/>
          </p:cNvSpPr>
          <p:nvPr>
            <p:ph idx="1"/>
          </p:nvPr>
        </p:nvSpPr>
        <p:spPr>
          <a:xfrm>
            <a:off x="2589212" y="2133600"/>
            <a:ext cx="8915400" cy="1595562"/>
          </a:xfrm>
        </p:spPr>
        <p:txBody>
          <a:bodyPr/>
          <a:lstStyle/>
          <a:p>
            <a:pPr marL="0" indent="0">
              <a:buNone/>
            </a:pPr>
            <a:endParaRPr lang="en-US" dirty="0"/>
          </a:p>
          <a:p>
            <a:pPr marL="0" indent="0">
              <a:buNone/>
            </a:pPr>
            <a:endParaRPr lang="en-US" dirty="0"/>
          </a:p>
          <a:p>
            <a:pPr marL="0" indent="0">
              <a:buNone/>
            </a:pPr>
            <a:r>
              <a:rPr lang="en-US" dirty="0"/>
              <a:t>Please raise hand if you have a question and staff will answer one at a time. </a:t>
            </a:r>
          </a:p>
        </p:txBody>
      </p:sp>
    </p:spTree>
    <p:extLst>
      <p:ext uri="{BB962C8B-B14F-4D97-AF65-F5344CB8AC3E}">
        <p14:creationId xmlns:p14="http://schemas.microsoft.com/office/powerpoint/2010/main" val="4041247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Adhoc</a:t>
            </a:r>
            <a:r>
              <a:rPr lang="en-US" dirty="0"/>
              <a:t> Special Committee</a:t>
            </a:r>
          </a:p>
        </p:txBody>
      </p:sp>
      <p:sp>
        <p:nvSpPr>
          <p:cNvPr id="3" name="Content Placeholder 2"/>
          <p:cNvSpPr>
            <a:spLocks noGrp="1"/>
          </p:cNvSpPr>
          <p:nvPr>
            <p:ph idx="1"/>
          </p:nvPr>
        </p:nvSpPr>
        <p:spPr>
          <a:xfrm>
            <a:off x="2459602" y="1561107"/>
            <a:ext cx="9427597" cy="3777622"/>
          </a:xfrm>
        </p:spPr>
        <p:txBody>
          <a:bodyPr/>
          <a:lstStyle/>
          <a:p>
            <a:r>
              <a:rPr lang="en-US" dirty="0"/>
              <a:t>Committee met on four occasions.</a:t>
            </a:r>
          </a:p>
          <a:p>
            <a:r>
              <a:rPr lang="en-US" dirty="0"/>
              <a:t>Deliberated on the current structure and how it was working.</a:t>
            </a:r>
          </a:p>
          <a:p>
            <a:r>
              <a:rPr lang="en-US" dirty="0"/>
              <a:t>Interviewed current staff members on the organizational structure as it is today.</a:t>
            </a:r>
          </a:p>
          <a:p>
            <a:r>
              <a:rPr lang="en-US" dirty="0"/>
              <a:t>Interviewed: Manitowoc, Menasha and Neenah. </a:t>
            </a:r>
          </a:p>
          <a:p>
            <a:r>
              <a:rPr lang="en-US" dirty="0"/>
              <a:t>None of these surrounding like communities had an elected, combined position.</a:t>
            </a:r>
          </a:p>
          <a:p>
            <a:pPr lvl="1"/>
            <a:r>
              <a:rPr lang="en-US" dirty="0"/>
              <a:t>All had a position description more than the State Statute provides.</a:t>
            </a:r>
          </a:p>
          <a:p>
            <a:pPr marL="0" indent="0">
              <a:buNone/>
            </a:pPr>
            <a:endParaRPr lang="en-US" dirty="0"/>
          </a:p>
        </p:txBody>
      </p:sp>
      <p:sp>
        <p:nvSpPr>
          <p:cNvPr id="4" name="Rectangle 3"/>
          <p:cNvSpPr/>
          <p:nvPr/>
        </p:nvSpPr>
        <p:spPr>
          <a:xfrm>
            <a:off x="2323042" y="4969397"/>
            <a:ext cx="9085692" cy="738664"/>
          </a:xfrm>
          <a:prstGeom prst="rect">
            <a:avLst/>
          </a:prstGeom>
        </p:spPr>
        <p:txBody>
          <a:bodyPr wrap="square">
            <a:spAutoFit/>
          </a:bodyPr>
          <a:lstStyle/>
          <a:p>
            <a:r>
              <a:rPr lang="en-US" sz="1400" i="1" dirty="0">
                <a:latin typeface="Calibri" panose="020F0502020204030204" pitchFamily="34" charset="0"/>
                <a:ea typeface="Calibri" panose="020F0502020204030204" pitchFamily="34" charset="0"/>
                <a:cs typeface="Times New Roman" panose="02020603050405020304" pitchFamily="18" charset="0"/>
              </a:rPr>
              <a:t>***Committee Members included:   Mayor Penterman (Chair), Will Van Rossum (Finance Director), Denise Vanderloop (Human Resources Director), Mike Coenen (Council President), Phil Kohne (Alderman Representative), Mike Weaver (Citizen Rep), Steve Haen (Citizen Rep), Ron Van De Hey (Citizen Rep), Pat </a:t>
            </a:r>
            <a:r>
              <a:rPr lang="en-US" sz="1400" i="1" dirty="0" err="1">
                <a:latin typeface="Calibri" panose="020F0502020204030204" pitchFamily="34" charset="0"/>
                <a:ea typeface="Calibri" panose="020F0502020204030204" pitchFamily="34" charset="0"/>
                <a:cs typeface="Times New Roman" panose="02020603050405020304" pitchFamily="18" charset="0"/>
              </a:rPr>
              <a:t>Landreman</a:t>
            </a:r>
            <a:r>
              <a:rPr lang="en-US" sz="1400" i="1" dirty="0">
                <a:latin typeface="Calibri" panose="020F0502020204030204" pitchFamily="34" charset="0"/>
                <a:ea typeface="Calibri" panose="020F0502020204030204" pitchFamily="34" charset="0"/>
                <a:cs typeface="Times New Roman" panose="02020603050405020304" pitchFamily="18" charset="0"/>
              </a:rPr>
              <a:t> (Citizen Rep).  ***  </a:t>
            </a:r>
          </a:p>
        </p:txBody>
      </p:sp>
    </p:spTree>
    <p:extLst>
      <p:ext uri="{BB962C8B-B14F-4D97-AF65-F5344CB8AC3E}">
        <p14:creationId xmlns:p14="http://schemas.microsoft.com/office/powerpoint/2010/main" val="3971661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Treasurer Duties</a:t>
            </a:r>
            <a:endParaRPr lang="en-US" dirty="0"/>
          </a:p>
        </p:txBody>
      </p:sp>
      <p:sp>
        <p:nvSpPr>
          <p:cNvPr id="3" name="Content Placeholder 2"/>
          <p:cNvSpPr>
            <a:spLocks noGrp="1"/>
          </p:cNvSpPr>
          <p:nvPr>
            <p:ph idx="1"/>
          </p:nvPr>
        </p:nvSpPr>
        <p:spPr>
          <a:xfrm>
            <a:off x="2589212" y="1580437"/>
            <a:ext cx="8915400" cy="4803737"/>
          </a:xfrm>
        </p:spPr>
        <p:txBody>
          <a:bodyPr>
            <a:noAutofit/>
          </a:bodyPr>
          <a:lstStyle/>
          <a:p>
            <a:pPr lvl="0"/>
            <a:r>
              <a:rPr lang="en-US" dirty="0"/>
              <a:t>Handling Cash/Bank Deposits</a:t>
            </a:r>
          </a:p>
          <a:p>
            <a:pPr marL="0" lvl="0" indent="0">
              <a:buNone/>
            </a:pPr>
            <a:endParaRPr lang="en-US" dirty="0"/>
          </a:p>
          <a:p>
            <a:pPr lvl="0"/>
            <a:r>
              <a:rPr lang="en-US" dirty="0"/>
              <a:t>Properly Invest City’s Reserve Funds</a:t>
            </a:r>
          </a:p>
          <a:p>
            <a:pPr marL="0" lvl="0" indent="0">
              <a:buNone/>
            </a:pPr>
            <a:endParaRPr lang="en-US" dirty="0"/>
          </a:p>
          <a:p>
            <a:pPr lvl="0"/>
            <a:r>
              <a:rPr lang="en-US" dirty="0"/>
              <a:t>Proper Tax Collection ($18 million annually)</a:t>
            </a:r>
          </a:p>
          <a:p>
            <a:pPr lvl="1"/>
            <a:r>
              <a:rPr lang="en-US" dirty="0"/>
              <a:t>6,655 tax bills are sent out annually.</a:t>
            </a:r>
            <a:br>
              <a:rPr lang="en-US" dirty="0"/>
            </a:br>
            <a:r>
              <a:rPr lang="en-US" dirty="0"/>
              <a:t>	</a:t>
            </a:r>
          </a:p>
          <a:p>
            <a:pPr lvl="0"/>
            <a:r>
              <a:rPr lang="en-US" dirty="0"/>
              <a:t>Cash Management</a:t>
            </a:r>
          </a:p>
          <a:p>
            <a:pPr marL="0" lvl="0" indent="0">
              <a:buNone/>
            </a:pPr>
            <a:endParaRPr lang="en-US" dirty="0"/>
          </a:p>
          <a:p>
            <a:pPr lvl="0"/>
            <a:r>
              <a:rPr lang="en-US" dirty="0"/>
              <a:t>Financial Reporting</a:t>
            </a:r>
          </a:p>
          <a:p>
            <a:pPr marL="0" lvl="0" indent="0">
              <a:buNone/>
            </a:pPr>
            <a:endParaRPr lang="en-US" dirty="0"/>
          </a:p>
          <a:p>
            <a:pPr lvl="0"/>
            <a:r>
              <a:rPr lang="en-US" dirty="0"/>
              <a:t>State and County Reporting</a:t>
            </a:r>
          </a:p>
          <a:p>
            <a:pPr marL="0" indent="0">
              <a:buNone/>
            </a:pPr>
            <a:br>
              <a:rPr lang="en-US" dirty="0"/>
            </a:br>
            <a:endParaRPr lang="en-US" dirty="0"/>
          </a:p>
        </p:txBody>
      </p:sp>
    </p:spTree>
    <p:extLst>
      <p:ext uri="{BB962C8B-B14F-4D97-AF65-F5344CB8AC3E}">
        <p14:creationId xmlns:p14="http://schemas.microsoft.com/office/powerpoint/2010/main" val="3641646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509490"/>
          </a:xfrm>
        </p:spPr>
        <p:txBody>
          <a:bodyPr>
            <a:normAutofit fontScale="90000"/>
          </a:bodyPr>
          <a:lstStyle/>
          <a:p>
            <a:r>
              <a:rPr lang="en-US" dirty="0"/>
              <a:t>Wisconsin Department of Revenue (DOR)</a:t>
            </a:r>
            <a:br>
              <a:rPr lang="en-US" dirty="0"/>
            </a:br>
            <a:r>
              <a:rPr lang="en-US" dirty="0"/>
              <a:t> Calendar of Events</a:t>
            </a:r>
          </a:p>
        </p:txBody>
      </p:sp>
      <p:sp>
        <p:nvSpPr>
          <p:cNvPr id="3" name="Content Placeholder 2"/>
          <p:cNvSpPr>
            <a:spLocks noGrp="1"/>
          </p:cNvSpPr>
          <p:nvPr>
            <p:ph idx="1"/>
          </p:nvPr>
        </p:nvSpPr>
        <p:spPr>
          <a:xfrm>
            <a:off x="1741336" y="1669775"/>
            <a:ext cx="5080883" cy="4285752"/>
          </a:xfrm>
        </p:spPr>
        <p:txBody>
          <a:bodyPr>
            <a:normAutofit/>
          </a:bodyPr>
          <a:lstStyle/>
          <a:p>
            <a:r>
              <a:rPr lang="en-US" dirty="0"/>
              <a:t>January </a:t>
            </a:r>
          </a:p>
          <a:p>
            <a:pPr lvl="1"/>
            <a:r>
              <a:rPr lang="en-US" dirty="0"/>
              <a:t>January settlement filed with taxing jurisdiction.</a:t>
            </a:r>
          </a:p>
          <a:p>
            <a:pPr lvl="1"/>
            <a:r>
              <a:rPr lang="en-US" dirty="0"/>
              <a:t>Treasurer deadline to apply for lottery and gaming &amp; 1</a:t>
            </a:r>
            <a:r>
              <a:rPr lang="en-US" baseline="30000" dirty="0"/>
              <a:t>st</a:t>
            </a:r>
            <a:r>
              <a:rPr lang="en-US" dirty="0"/>
              <a:t> dollar credits to tax bill.</a:t>
            </a:r>
          </a:p>
          <a:p>
            <a:pPr lvl="1"/>
            <a:r>
              <a:rPr lang="en-US" dirty="0"/>
              <a:t>First property tax installment due.</a:t>
            </a:r>
          </a:p>
          <a:p>
            <a:r>
              <a:rPr lang="en-US" dirty="0"/>
              <a:t>February </a:t>
            </a:r>
          </a:p>
          <a:p>
            <a:pPr lvl="1"/>
            <a:r>
              <a:rPr lang="en-US" dirty="0"/>
              <a:t>February settlement with taxing jurisdictions.</a:t>
            </a:r>
          </a:p>
          <a:p>
            <a:r>
              <a:rPr lang="en-US" dirty="0"/>
              <a:t>April </a:t>
            </a:r>
          </a:p>
          <a:p>
            <a:pPr lvl="1"/>
            <a:r>
              <a:rPr lang="en-US" dirty="0"/>
              <a:t>Tax charge back report filing.</a:t>
            </a:r>
          </a:p>
          <a:p>
            <a:pPr lvl="1"/>
            <a:r>
              <a:rPr lang="en-US" dirty="0"/>
              <a:t>Expenditure Restraint Program worksheet.</a:t>
            </a:r>
          </a:p>
        </p:txBody>
      </p:sp>
      <p:sp>
        <p:nvSpPr>
          <p:cNvPr id="4" name="Rectangle 3"/>
          <p:cNvSpPr/>
          <p:nvPr/>
        </p:nvSpPr>
        <p:spPr>
          <a:xfrm>
            <a:off x="1590261" y="6334943"/>
            <a:ext cx="6078908" cy="369332"/>
          </a:xfrm>
          <a:prstGeom prst="rect">
            <a:avLst/>
          </a:prstGeom>
        </p:spPr>
        <p:txBody>
          <a:bodyPr wrap="none">
            <a:spAutoFit/>
          </a:bodyPr>
          <a:lstStyle/>
          <a:p>
            <a:r>
              <a:rPr lang="en-US" dirty="0">
                <a:hlinkClick r:id="rId2"/>
              </a:rPr>
              <a:t>https://www.revenue.wi.gov/DORReports/tvccal.pdf</a:t>
            </a:r>
            <a:endParaRPr lang="en-US" dirty="0"/>
          </a:p>
        </p:txBody>
      </p:sp>
      <p:sp>
        <p:nvSpPr>
          <p:cNvPr id="6" name="Content Placeholder 2"/>
          <p:cNvSpPr txBox="1">
            <a:spLocks/>
          </p:cNvSpPr>
          <p:nvPr/>
        </p:nvSpPr>
        <p:spPr>
          <a:xfrm>
            <a:off x="7390874" y="1523338"/>
            <a:ext cx="4620170" cy="511268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dirty="0"/>
              <a:t>May </a:t>
            </a:r>
          </a:p>
          <a:p>
            <a:pPr lvl="1"/>
            <a:r>
              <a:rPr lang="en-US" dirty="0"/>
              <a:t>Municipal Financial Report filed with DOR.</a:t>
            </a:r>
          </a:p>
          <a:p>
            <a:r>
              <a:rPr lang="en-US" dirty="0"/>
              <a:t>July</a:t>
            </a:r>
          </a:p>
          <a:p>
            <a:pPr lvl="1"/>
            <a:r>
              <a:rPr lang="en-US" dirty="0"/>
              <a:t>Tax Increment District annual reporting.</a:t>
            </a:r>
          </a:p>
          <a:p>
            <a:r>
              <a:rPr lang="en-US" dirty="0"/>
              <a:t>August </a:t>
            </a:r>
          </a:p>
          <a:p>
            <a:pPr lvl="1"/>
            <a:r>
              <a:rPr lang="en-US" dirty="0"/>
              <a:t>Equalized value review.</a:t>
            </a:r>
          </a:p>
          <a:p>
            <a:r>
              <a:rPr lang="en-US" dirty="0"/>
              <a:t>October	</a:t>
            </a:r>
          </a:p>
          <a:p>
            <a:pPr lvl="1"/>
            <a:r>
              <a:rPr lang="en-US" dirty="0"/>
              <a:t>Deadline to request charge back of refunded or rescinded taxes – PC201.</a:t>
            </a:r>
          </a:p>
          <a:p>
            <a:r>
              <a:rPr lang="en-US" dirty="0"/>
              <a:t>December </a:t>
            </a:r>
          </a:p>
          <a:p>
            <a:pPr lvl="1"/>
            <a:r>
              <a:rPr lang="en-US" dirty="0"/>
              <a:t>Levy limit worksheet.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333906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DOR Forms Examples</a:t>
            </a:r>
          </a:p>
        </p:txBody>
      </p:sp>
      <p:pic>
        <p:nvPicPr>
          <p:cNvPr id="4" name="Content Placeholder 3"/>
          <p:cNvPicPr>
            <a:picLocks noGrp="1" noChangeAspect="1"/>
          </p:cNvPicPr>
          <p:nvPr>
            <p:ph idx="1"/>
          </p:nvPr>
        </p:nvPicPr>
        <p:blipFill>
          <a:blip r:embed="rId3"/>
          <a:stretch>
            <a:fillRect/>
          </a:stretch>
        </p:blipFill>
        <p:spPr>
          <a:xfrm>
            <a:off x="2592925" y="1538548"/>
            <a:ext cx="6989550" cy="5287433"/>
          </a:xfrm>
          <a:prstGeom prst="rect">
            <a:avLst/>
          </a:prstGeom>
        </p:spPr>
      </p:pic>
      <p:sp>
        <p:nvSpPr>
          <p:cNvPr id="5" name="Rectangle 4"/>
          <p:cNvSpPr/>
          <p:nvPr/>
        </p:nvSpPr>
        <p:spPr>
          <a:xfrm>
            <a:off x="2814408" y="1169216"/>
            <a:ext cx="7495429" cy="369332"/>
          </a:xfrm>
          <a:prstGeom prst="rect">
            <a:avLst/>
          </a:prstGeom>
        </p:spPr>
        <p:txBody>
          <a:bodyPr wrap="square">
            <a:spAutoFit/>
          </a:bodyPr>
          <a:lstStyle/>
          <a:p>
            <a:r>
              <a:rPr lang="en-US" dirty="0">
                <a:hlinkClick r:id="rId4"/>
              </a:rPr>
              <a:t>https://www.revenue.wi.gov/Pages/OnlineServices/slfiling.aspx</a:t>
            </a:r>
            <a:endParaRPr lang="en-US" dirty="0"/>
          </a:p>
        </p:txBody>
      </p:sp>
    </p:spTree>
    <p:extLst>
      <p:ext uri="{BB962C8B-B14F-4D97-AF65-F5344CB8AC3E}">
        <p14:creationId xmlns:p14="http://schemas.microsoft.com/office/powerpoint/2010/main" val="300383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Levy Limit Form</a:t>
            </a:r>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809474645"/>
              </p:ext>
            </p:extLst>
          </p:nvPr>
        </p:nvGraphicFramePr>
        <p:xfrm>
          <a:off x="2660334" y="1598212"/>
          <a:ext cx="3040752" cy="3935286"/>
        </p:xfrm>
        <a:graphic>
          <a:graphicData uri="http://schemas.openxmlformats.org/presentationml/2006/ole">
            <mc:AlternateContent xmlns:mc="http://schemas.openxmlformats.org/markup-compatibility/2006">
              <mc:Choice xmlns:v="urn:schemas-microsoft-com:vml" Requires="v">
                <p:oleObj spid="_x0000_s1026" name="Acrobat Document" r:id="rId4" imgW="5828993" imgH="7543566" progId="AcroExch.Document.DC">
                  <p:embed/>
                </p:oleObj>
              </mc:Choice>
              <mc:Fallback>
                <p:oleObj name="Acrobat Document" r:id="rId4" imgW="5828993" imgH="7543566" progId="AcroExch.Document.DC">
                  <p:embed/>
                  <p:pic>
                    <p:nvPicPr>
                      <p:cNvPr id="4" name="Content Placeholder 3"/>
                      <p:cNvPicPr/>
                      <p:nvPr/>
                    </p:nvPicPr>
                    <p:blipFill>
                      <a:blip r:embed="rId5"/>
                      <a:stretch>
                        <a:fillRect/>
                      </a:stretch>
                    </p:blipFill>
                    <p:spPr>
                      <a:xfrm>
                        <a:off x="2660334" y="1598212"/>
                        <a:ext cx="3040752" cy="3935286"/>
                      </a:xfrm>
                      <a:prstGeom prst="rect">
                        <a:avLst/>
                      </a:prstGeom>
                    </p:spPr>
                  </p:pic>
                </p:oleObj>
              </mc:Fallback>
            </mc:AlternateContent>
          </a:graphicData>
        </a:graphic>
      </p:graphicFrame>
      <p:sp>
        <p:nvSpPr>
          <p:cNvPr id="3" name="TextBox 2"/>
          <p:cNvSpPr txBox="1"/>
          <p:nvPr/>
        </p:nvSpPr>
        <p:spPr>
          <a:xfrm>
            <a:off x="6066844" y="1598212"/>
            <a:ext cx="5208105" cy="1754326"/>
          </a:xfrm>
          <a:prstGeom prst="rect">
            <a:avLst/>
          </a:prstGeom>
          <a:noFill/>
        </p:spPr>
        <p:txBody>
          <a:bodyPr wrap="square" rtlCol="0">
            <a:spAutoFit/>
          </a:bodyPr>
          <a:lstStyle/>
          <a:p>
            <a:r>
              <a:rPr lang="en-US" b="1" u="sng" dirty="0"/>
              <a:t>What is the Levy Limit Form</a:t>
            </a:r>
          </a:p>
          <a:p>
            <a:pPr marL="285750" indent="-285750">
              <a:buFont typeface="Arial" panose="020B0604020202020204" pitchFamily="34" charset="0"/>
              <a:buChar char="•"/>
            </a:pPr>
            <a:r>
              <a:rPr lang="en-US" dirty="0"/>
              <a:t>Form that reports max Levy amount that can be taxed for year.</a:t>
            </a:r>
          </a:p>
          <a:p>
            <a:pPr marL="285750" indent="-285750">
              <a:buFont typeface="Arial" panose="020B0604020202020204" pitchFamily="34" charset="0"/>
              <a:buChar char="•"/>
            </a:pPr>
            <a:r>
              <a:rPr lang="en-US" dirty="0"/>
              <a:t>City is penalized in following year if levy is over limit.</a:t>
            </a:r>
          </a:p>
          <a:p>
            <a:pPr marL="285750" indent="-285750">
              <a:buFont typeface="Arial" panose="020B0604020202020204" pitchFamily="34" charset="0"/>
              <a:buChar char="•"/>
            </a:pPr>
            <a:r>
              <a:rPr lang="en-US" dirty="0"/>
              <a:t>Critical part of the budgeting process.</a:t>
            </a:r>
          </a:p>
        </p:txBody>
      </p:sp>
    </p:spTree>
    <p:extLst>
      <p:ext uri="{BB962C8B-B14F-4D97-AF65-F5344CB8AC3E}">
        <p14:creationId xmlns:p14="http://schemas.microsoft.com/office/powerpoint/2010/main" val="2714343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Collection Filing</a:t>
            </a:r>
          </a:p>
        </p:txBody>
      </p:sp>
      <p:sp>
        <p:nvSpPr>
          <p:cNvPr id="3" name="Content Placeholder 2"/>
          <p:cNvSpPr>
            <a:spLocks noGrp="1"/>
          </p:cNvSpPr>
          <p:nvPr>
            <p:ph idx="1"/>
          </p:nvPr>
        </p:nvSpPr>
        <p:spPr>
          <a:xfrm>
            <a:off x="5227455" y="2154592"/>
            <a:ext cx="6603101" cy="4611968"/>
          </a:xfrm>
        </p:spPr>
        <p:txBody>
          <a:bodyPr/>
          <a:lstStyle/>
          <a:p>
            <a:r>
              <a:rPr lang="en-US" dirty="0"/>
              <a:t>Clerk’s office handles roughly $18 million dollars around tax season.</a:t>
            </a:r>
          </a:p>
          <a:p>
            <a:r>
              <a:rPr lang="en-US" dirty="0"/>
              <a:t>Daily reporting into the County system.</a:t>
            </a:r>
          </a:p>
          <a:p>
            <a:r>
              <a:rPr lang="en-US" dirty="0"/>
              <a:t>Report total collected at Deadline(Dec 31 and Jan 31).</a:t>
            </a:r>
          </a:p>
          <a:p>
            <a:pPr lvl="1"/>
            <a:r>
              <a:rPr lang="en-US" dirty="0"/>
              <a:t>Accounting for the different taxes collected.</a:t>
            </a:r>
          </a:p>
          <a:p>
            <a:pPr lvl="2"/>
            <a:r>
              <a:rPr lang="en-US" dirty="0"/>
              <a:t>Real Estate</a:t>
            </a:r>
          </a:p>
          <a:p>
            <a:pPr lvl="2"/>
            <a:r>
              <a:rPr lang="en-US" dirty="0"/>
              <a:t>Personal Property</a:t>
            </a:r>
          </a:p>
          <a:p>
            <a:pPr lvl="2"/>
            <a:r>
              <a:rPr lang="en-US" dirty="0"/>
              <a:t>Special Charges</a:t>
            </a:r>
          </a:p>
          <a:p>
            <a:r>
              <a:rPr lang="en-US" dirty="0"/>
              <a:t>Report out what was collected and send payments to other taxing jurisdictions (KASD, FVTC, County).</a:t>
            </a:r>
          </a:p>
          <a:p>
            <a:r>
              <a:rPr lang="en-US" dirty="0"/>
              <a:t>Responsible for being accurate or risk shorting the City.</a:t>
            </a:r>
          </a:p>
          <a:p>
            <a:pPr marL="457200" lvl="1" indent="0">
              <a:buNone/>
            </a:pPr>
            <a:endParaRPr lang="en-US" dirty="0"/>
          </a:p>
          <a:p>
            <a:pPr marL="0" indent="0">
              <a:buNone/>
            </a:pPr>
            <a:endParaRPr lang="en-US" dirty="0"/>
          </a:p>
          <a:p>
            <a:pPr marL="0" indent="0">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026872132"/>
              </p:ext>
            </p:extLst>
          </p:nvPr>
        </p:nvGraphicFramePr>
        <p:xfrm>
          <a:off x="1324416" y="1453398"/>
          <a:ext cx="3702216" cy="4631303"/>
        </p:xfrm>
        <a:graphic>
          <a:graphicData uri="http://schemas.openxmlformats.org/presentationml/2006/ole">
            <mc:AlternateContent xmlns:mc="http://schemas.openxmlformats.org/markup-compatibility/2006">
              <mc:Choice xmlns:v="urn:schemas-microsoft-com:vml" Requires="v">
                <p:oleObj spid="_x0000_s2050" name="Acrobat Document" r:id="rId4" imgW="7543712" imgH="5829183" progId="Acrobat.Document.DC">
                  <p:embed/>
                </p:oleObj>
              </mc:Choice>
              <mc:Fallback>
                <p:oleObj name="Acrobat Document" r:id="rId4" imgW="7543712" imgH="5829183" progId="Acrobat.Document.DC">
                  <p:embed/>
                  <p:pic>
                    <p:nvPicPr>
                      <p:cNvPr id="4" name="Object 3"/>
                      <p:cNvPicPr/>
                      <p:nvPr/>
                    </p:nvPicPr>
                    <p:blipFill>
                      <a:blip r:embed="rId5"/>
                      <a:stretch>
                        <a:fillRect/>
                      </a:stretch>
                    </p:blipFill>
                    <p:spPr>
                      <a:xfrm>
                        <a:off x="1324416" y="1453398"/>
                        <a:ext cx="3702216" cy="4631303"/>
                      </a:xfrm>
                      <a:prstGeom prst="rect">
                        <a:avLst/>
                      </a:prstGeom>
                    </p:spPr>
                  </p:pic>
                </p:oleObj>
              </mc:Fallback>
            </mc:AlternateContent>
          </a:graphicData>
        </a:graphic>
      </p:graphicFrame>
    </p:spTree>
    <p:extLst>
      <p:ext uri="{BB962C8B-B14F-4D97-AF65-F5344CB8AC3E}">
        <p14:creationId xmlns:p14="http://schemas.microsoft.com/office/powerpoint/2010/main" val="1774916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Clerk Duties</a:t>
            </a:r>
            <a:endParaRPr lang="en-US" dirty="0"/>
          </a:p>
        </p:txBody>
      </p:sp>
      <p:sp>
        <p:nvSpPr>
          <p:cNvPr id="3" name="Content Placeholder 2"/>
          <p:cNvSpPr>
            <a:spLocks noGrp="1"/>
          </p:cNvSpPr>
          <p:nvPr>
            <p:ph idx="1"/>
          </p:nvPr>
        </p:nvSpPr>
        <p:spPr>
          <a:xfrm>
            <a:off x="2497772" y="1430809"/>
            <a:ext cx="8915400" cy="5277562"/>
          </a:xfrm>
        </p:spPr>
        <p:txBody>
          <a:bodyPr>
            <a:normAutofit/>
          </a:bodyPr>
          <a:lstStyle/>
          <a:p>
            <a:pPr lvl="0"/>
            <a:r>
              <a:rPr lang="en-US" dirty="0"/>
              <a:t>Care and custody of municipal papers and records and transfer of those records to the Clerk’s successor.</a:t>
            </a:r>
          </a:p>
          <a:p>
            <a:pPr marL="0" lvl="0" indent="0">
              <a:buNone/>
            </a:pPr>
            <a:endParaRPr lang="en-US" sz="700" dirty="0"/>
          </a:p>
          <a:p>
            <a:pPr lvl="0"/>
            <a:r>
              <a:rPr lang="en-US" dirty="0"/>
              <a:t>Attend Common Council board meetings and keeping a full record of the proceedings.</a:t>
            </a:r>
          </a:p>
          <a:p>
            <a:pPr marL="0" lvl="0" indent="0">
              <a:buNone/>
            </a:pPr>
            <a:endParaRPr lang="en-US" sz="900" dirty="0"/>
          </a:p>
          <a:p>
            <a:pPr lvl="0"/>
            <a:r>
              <a:rPr lang="en-US" dirty="0"/>
              <a:t>Allowing inspection of records permitted by Wisconsin’s open record laws.</a:t>
            </a:r>
          </a:p>
          <a:p>
            <a:pPr marL="0" lvl="0" indent="0">
              <a:buNone/>
            </a:pPr>
            <a:endParaRPr lang="en-US" sz="900" dirty="0"/>
          </a:p>
          <a:p>
            <a:pPr lvl="0"/>
            <a:r>
              <a:rPr lang="en-US" dirty="0"/>
              <a:t>Maintaining: Minutes, Ordinances, Resolutions, Licenses &amp; Permits.</a:t>
            </a:r>
          </a:p>
          <a:p>
            <a:pPr marL="0" lvl="0" indent="0">
              <a:buNone/>
            </a:pPr>
            <a:endParaRPr lang="en-US" sz="900" dirty="0"/>
          </a:p>
          <a:p>
            <a:pPr lvl="0"/>
            <a:r>
              <a:rPr lang="en-US" dirty="0"/>
              <a:t>Issuing &amp; Maintaining Licenses (Dog, Bartender, Liquor, etc.).</a:t>
            </a:r>
          </a:p>
          <a:p>
            <a:pPr marL="0" lvl="0" indent="0">
              <a:buNone/>
            </a:pPr>
            <a:endParaRPr lang="en-US" sz="900" dirty="0"/>
          </a:p>
          <a:p>
            <a:pPr lvl="0"/>
            <a:r>
              <a:rPr lang="en-US" dirty="0"/>
              <a:t>Knowing and understanding the City Ordinances and Resolutions.</a:t>
            </a:r>
          </a:p>
          <a:p>
            <a:pPr marL="0" lvl="0" indent="0">
              <a:buNone/>
            </a:pPr>
            <a:endParaRPr lang="en-US" sz="900" dirty="0"/>
          </a:p>
          <a:p>
            <a:pPr lvl="0"/>
            <a:r>
              <a:rPr lang="en-US" dirty="0"/>
              <a:t>Coordinate and reconcile elections along with posting notices.</a:t>
            </a:r>
          </a:p>
        </p:txBody>
      </p:sp>
    </p:spTree>
    <p:extLst>
      <p:ext uri="{BB962C8B-B14F-4D97-AF65-F5344CB8AC3E}">
        <p14:creationId xmlns:p14="http://schemas.microsoft.com/office/powerpoint/2010/main" val="286057060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697</TotalTime>
  <Words>1285</Words>
  <Application>Microsoft Office PowerPoint</Application>
  <PresentationFormat>Widescreen</PresentationFormat>
  <Paragraphs>199</Paragraphs>
  <Slides>22</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29" baseType="lpstr">
      <vt:lpstr>Arial</vt:lpstr>
      <vt:lpstr>Calibri</vt:lpstr>
      <vt:lpstr>Century Gothic</vt:lpstr>
      <vt:lpstr>Wingdings 3</vt:lpstr>
      <vt:lpstr>Wisp</vt:lpstr>
      <vt:lpstr>Adobe Acrobat Document</vt:lpstr>
      <vt:lpstr>Acrobat Document</vt:lpstr>
      <vt:lpstr>October 29th Referendum</vt:lpstr>
      <vt:lpstr>Clerk/Treasurer Position History</vt:lpstr>
      <vt:lpstr>Adhoc Special Committee</vt:lpstr>
      <vt:lpstr>Treasurer Duties</vt:lpstr>
      <vt:lpstr>Wisconsin Department of Revenue (DOR)  Calendar of Events</vt:lpstr>
      <vt:lpstr>DOR Forms Examples</vt:lpstr>
      <vt:lpstr>Levy Limit Form</vt:lpstr>
      <vt:lpstr>Tax Collection Filing</vt:lpstr>
      <vt:lpstr>Clerk Duties</vt:lpstr>
      <vt:lpstr>PowerPoint Presentation</vt:lpstr>
      <vt:lpstr>Elections</vt:lpstr>
      <vt:lpstr>Seize the Aligning STARS</vt:lpstr>
      <vt:lpstr>What is your reasons for voting for the Clerk/Treasurer?</vt:lpstr>
      <vt:lpstr>Did you feel informed before voting? (Again, think back to April 2018)</vt:lpstr>
      <vt:lpstr>Why a Referendum?</vt:lpstr>
      <vt:lpstr>Why can’t the Council just change it?</vt:lpstr>
      <vt:lpstr>What’s the Referendum Question?</vt:lpstr>
      <vt:lpstr>What will a “No” vote do?</vt:lpstr>
      <vt:lpstr>What will a “Yes” vote do?</vt:lpstr>
      <vt:lpstr>Referendum Polling Location </vt:lpstr>
      <vt:lpstr>MyVote.wi.gov</vt:lpstr>
      <vt:lpstr>Q&amp;A Session on the Position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J. Van Rossum</dc:creator>
  <cp:lastModifiedBy>William J. Van Rossum</cp:lastModifiedBy>
  <cp:revision>37</cp:revision>
  <dcterms:created xsi:type="dcterms:W3CDTF">2019-08-19T19:07:20Z</dcterms:created>
  <dcterms:modified xsi:type="dcterms:W3CDTF">2019-08-21T21:53:09Z</dcterms:modified>
</cp:coreProperties>
</file>